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65" r:id="rId3"/>
    <p:sldId id="257" r:id="rId4"/>
    <p:sldId id="286" r:id="rId5"/>
    <p:sldId id="264" r:id="rId6"/>
    <p:sldId id="259" r:id="rId7"/>
    <p:sldId id="263" r:id="rId8"/>
    <p:sldId id="260" r:id="rId9"/>
    <p:sldId id="266" r:id="rId10"/>
    <p:sldId id="261" r:id="rId11"/>
    <p:sldId id="271" r:id="rId12"/>
    <p:sldId id="284" r:id="rId13"/>
    <p:sldId id="278" r:id="rId14"/>
    <p:sldId id="274" r:id="rId15"/>
    <p:sldId id="273" r:id="rId16"/>
    <p:sldId id="272" r:id="rId17"/>
    <p:sldId id="277" r:id="rId18"/>
    <p:sldId id="285" r:id="rId19"/>
    <p:sldId id="282" r:id="rId20"/>
    <p:sldId id="275" r:id="rId21"/>
    <p:sldId id="276" r:id="rId22"/>
    <p:sldId id="262" r:id="rId23"/>
    <p:sldId id="279" r:id="rId24"/>
    <p:sldId id="280" r:id="rId25"/>
    <p:sldId id="269" r:id="rId26"/>
    <p:sldId id="289" r:id="rId27"/>
    <p:sldId id="28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67233" autoAdjust="0"/>
  </p:normalViewPr>
  <p:slideViewPr>
    <p:cSldViewPr snapToGrid="0">
      <p:cViewPr varScale="1">
        <p:scale>
          <a:sx n="53" d="100"/>
          <a:sy n="53" d="100"/>
        </p:scale>
        <p:origin x="120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F36AE-1FAE-4F93-9232-7BB3B8ADD33E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3D8C1-8390-4ABE-8978-7D6ED4DF3C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624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Welcome</a:t>
            </a:r>
            <a:r>
              <a:rPr lang="en-GB" baseline="0" dirty="0" smtClean="0"/>
              <a:t> to VMUG</a:t>
            </a:r>
          </a:p>
          <a:p>
            <a:r>
              <a:rPr lang="en-GB" baseline="0" dirty="0" smtClean="0"/>
              <a:t>Thank you all coming</a:t>
            </a:r>
          </a:p>
          <a:p>
            <a:r>
              <a:rPr lang="en-GB" baseline="0" dirty="0" smtClean="0"/>
              <a:t>Thank Steve and Nathan</a:t>
            </a:r>
          </a:p>
          <a:p>
            <a:r>
              <a:rPr lang="en-GB" baseline="0" dirty="0" smtClean="0"/>
              <a:t>Introduce me…</a:t>
            </a:r>
          </a:p>
          <a:p>
            <a:r>
              <a:rPr lang="en-GB" baseline="0" dirty="0" smtClean="0"/>
              <a:t>USB for any good questions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0664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Explain the SAS are RAID 0  not the optimal</a:t>
            </a:r>
            <a:r>
              <a:rPr lang="en-GB" baseline="0" dirty="0" smtClean="0"/>
              <a:t> pass through with 256 MB BBWC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97886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ARC Not raided explain why not needed   different to HP sans/ EMC FAST sub </a:t>
            </a:r>
            <a:r>
              <a:rPr lang="en-GB" baseline="0" dirty="0" err="1" smtClean="0"/>
              <a:t>lun</a:t>
            </a:r>
            <a:r>
              <a:rPr lang="en-GB" baseline="0" dirty="0" smtClean="0"/>
              <a:t> move</a:t>
            </a:r>
          </a:p>
          <a:p>
            <a:endParaRPr lang="en-GB" dirty="0" smtClean="0"/>
          </a:p>
          <a:p>
            <a:r>
              <a:rPr lang="en-GB" dirty="0" smtClean="0"/>
              <a:t>Logs not raided  (</a:t>
            </a:r>
            <a:r>
              <a:rPr lang="en-GB" baseline="0" dirty="0" smtClean="0"/>
              <a:t> Explain acceptable risk) </a:t>
            </a:r>
          </a:p>
          <a:p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ZFS intent Log Logs would typically be very small </a:t>
            </a:r>
            <a:r>
              <a:rPr lang="en-GB" baseline="0" dirty="0" err="1" smtClean="0"/>
              <a:t>ssd</a:t>
            </a:r>
            <a:r>
              <a:rPr lang="en-GB" baseline="0" dirty="0" smtClean="0"/>
              <a:t>     2x   5s worth of writes   Corsair has much higher write speed hence this one used.</a:t>
            </a:r>
          </a:p>
          <a:p>
            <a:endParaRPr lang="en-GB" baseline="0" dirty="0" smtClean="0"/>
          </a:p>
          <a:p>
            <a:r>
              <a:rPr lang="en-GB" baseline="0" dirty="0" smtClean="0"/>
              <a:t>Crucial has high read but low write speed ( v Cheap </a:t>
            </a:r>
            <a:r>
              <a:rPr lang="en-GB" baseline="0" dirty="0" err="1" smtClean="0"/>
              <a:t>ssd</a:t>
            </a:r>
            <a:r>
              <a:rPr lang="en-GB" baseline="0" dirty="0" smtClean="0"/>
              <a:t> </a:t>
            </a:r>
          </a:p>
          <a:p>
            <a:endParaRPr lang="en-GB" baseline="0" dirty="0" smtClean="0"/>
          </a:p>
          <a:p>
            <a:r>
              <a:rPr lang="en-GB" baseline="0" dirty="0" smtClean="0"/>
              <a:t>Explain Raid z1    equivalent to Raid 5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3466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By serving</a:t>
            </a:r>
            <a:r>
              <a:rPr lang="en-GB" baseline="0" dirty="0" smtClean="0"/>
              <a:t> read i/o from cache ( either ARC or L2ARC )   </a:t>
            </a:r>
            <a:r>
              <a:rPr lang="en-GB" baseline="0" dirty="0" err="1" smtClean="0"/>
              <a:t>free’s</a:t>
            </a:r>
            <a:r>
              <a:rPr lang="en-GB" baseline="0" dirty="0" smtClean="0"/>
              <a:t> up disc time to do more writes</a:t>
            </a:r>
          </a:p>
          <a:p>
            <a:r>
              <a:rPr lang="en-GB" baseline="0" dirty="0" smtClean="0"/>
              <a:t>Question audience on why random i/o is so important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979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2mb/s being served</a:t>
            </a:r>
            <a:r>
              <a:rPr lang="en-GB" baseline="0" dirty="0" smtClean="0"/>
              <a:t> with no disk reads happening.</a:t>
            </a:r>
          </a:p>
          <a:p>
            <a:endParaRPr lang="en-GB" baseline="0" dirty="0" smtClean="0"/>
          </a:p>
          <a:p>
            <a:r>
              <a:rPr lang="en-GB" baseline="0" dirty="0" smtClean="0"/>
              <a:t>Also more storage writes happening than input   describe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8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explain what they are seeing   disks are 100% busy</a:t>
            </a:r>
          </a:p>
          <a:p>
            <a:endParaRPr lang="en-GB" dirty="0" smtClean="0"/>
          </a:p>
          <a:p>
            <a:r>
              <a:rPr lang="en-GB" dirty="0" smtClean="0"/>
              <a:t>L2arc</a:t>
            </a:r>
            <a:r>
              <a:rPr lang="en-GB" baseline="0" dirty="0" smtClean="0"/>
              <a:t> is serving more reads than the disks  at less busy time</a:t>
            </a:r>
          </a:p>
          <a:p>
            <a:r>
              <a:rPr lang="en-GB" baseline="0" dirty="0" smtClean="0"/>
              <a:t>All writes going to ZIL  with no reads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241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Discussion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4082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Performance</a:t>
            </a:r>
            <a:r>
              <a:rPr lang="en-GB" baseline="0" dirty="0" smtClean="0"/>
              <a:t> usually improves  Recommend LZ4 Algorithm    fast- good compression…  Includes early abort. If cant beat 12.5%</a:t>
            </a:r>
          </a:p>
          <a:p>
            <a:r>
              <a:rPr lang="en-GB" baseline="0" dirty="0" smtClean="0"/>
              <a:t>Compression is multi threaded.  More cores the better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5785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Dedupe</a:t>
            </a:r>
            <a:r>
              <a:rPr lang="en-GB" dirty="0" smtClean="0"/>
              <a:t> table stored in RAM for best performance .</a:t>
            </a:r>
            <a:r>
              <a:rPr lang="en-GB" baseline="0" dirty="0" smtClean="0"/>
              <a:t>  Considered metadata   Default </a:t>
            </a:r>
            <a:r>
              <a:rPr lang="en-GB" baseline="0" dirty="0" err="1" smtClean="0"/>
              <a:t>config</a:t>
            </a:r>
            <a:r>
              <a:rPr lang="en-GB" baseline="0" dirty="0" smtClean="0"/>
              <a:t> is for ¼ ARC to be used for Metadata reserving ¾ for data</a:t>
            </a:r>
          </a:p>
          <a:p>
            <a:endParaRPr lang="en-GB" baseline="0" dirty="0" smtClean="0"/>
          </a:p>
          <a:p>
            <a:r>
              <a:rPr lang="en-GB" baseline="0" dirty="0" smtClean="0"/>
              <a:t>2 volumes 1 with </a:t>
            </a:r>
            <a:r>
              <a:rPr lang="en-GB" baseline="0" dirty="0" err="1" smtClean="0"/>
              <a:t>dedupe</a:t>
            </a:r>
            <a:r>
              <a:rPr lang="en-GB" baseline="0" dirty="0" smtClean="0"/>
              <a:t> on the other with it off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76746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CISCO 2960   cable placement</a:t>
            </a:r>
            <a:r>
              <a:rPr lang="en-GB" baseline="0" dirty="0" smtClean="0"/>
              <a:t> ?</a:t>
            </a:r>
          </a:p>
          <a:p>
            <a:r>
              <a:rPr lang="en-GB" baseline="0" dirty="0" smtClean="0"/>
              <a:t>3x </a:t>
            </a:r>
            <a:r>
              <a:rPr lang="en-GB" baseline="0" dirty="0" err="1" smtClean="0"/>
              <a:t>asic’s</a:t>
            </a:r>
            <a:r>
              <a:rPr lang="en-GB" baseline="0" dirty="0" smtClean="0"/>
              <a:t>     seen all </a:t>
            </a:r>
            <a:r>
              <a:rPr lang="en-GB" baseline="0" dirty="0" err="1" smtClean="0"/>
              <a:t>iscsi</a:t>
            </a:r>
            <a:r>
              <a:rPr lang="en-GB" baseline="0" dirty="0" smtClean="0"/>
              <a:t> on one side all data on the other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0615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Cheap ??   Going up against million pound EMC and 800,00$   </a:t>
            </a:r>
            <a:r>
              <a:rPr lang="en-GB" dirty="0" err="1" smtClean="0"/>
              <a:t>Netapps</a:t>
            </a:r>
            <a:r>
              <a:rPr lang="en-GB" dirty="0" smtClean="0"/>
              <a:t> 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1084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Thank</a:t>
            </a:r>
            <a:r>
              <a:rPr lang="en-GB" baseline="0" dirty="0" smtClean="0"/>
              <a:t> Adept4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0386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Vmware</a:t>
            </a:r>
            <a:r>
              <a:rPr lang="en-GB" dirty="0" smtClean="0"/>
              <a:t> senior cloud evangelist</a:t>
            </a:r>
            <a:r>
              <a:rPr lang="en-GB" baseline="0" dirty="0" smtClean="0"/>
              <a:t> 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553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Why talking bout </a:t>
            </a:r>
            <a:r>
              <a:rPr lang="en-GB" dirty="0" err="1" smtClean="0"/>
              <a:t>homelab</a:t>
            </a:r>
            <a:r>
              <a:rPr lang="en-GB" baseline="0" dirty="0" smtClean="0"/>
              <a:t> storage   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Early days</a:t>
            </a:r>
            <a:r>
              <a:rPr lang="en-GB" baseline="0" dirty="0" smtClean="0"/>
              <a:t> – Typically spare SATA drives  7.2k  limited IOPS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100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If I did it again </a:t>
            </a:r>
            <a:r>
              <a:rPr lang="en-GB" dirty="0" err="1" smtClean="0"/>
              <a:t>prob</a:t>
            </a:r>
            <a:r>
              <a:rPr lang="en-GB" dirty="0" smtClean="0"/>
              <a:t> go </a:t>
            </a:r>
            <a:r>
              <a:rPr lang="en-GB" dirty="0" err="1" smtClean="0"/>
              <a:t>synology</a:t>
            </a:r>
            <a:r>
              <a:rPr lang="en-GB" dirty="0" smtClean="0"/>
              <a:t> route for the WAF and the electric</a:t>
            </a:r>
            <a:r>
              <a:rPr lang="en-GB" baseline="0" dirty="0" smtClean="0"/>
              <a:t> bill.    </a:t>
            </a:r>
          </a:p>
          <a:p>
            <a:r>
              <a:rPr lang="en-GB" baseline="0" dirty="0" smtClean="0"/>
              <a:t>Learnt a lot on the way.  Would never understand that with an off the shelf solution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386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Experimented</a:t>
            </a:r>
            <a:r>
              <a:rPr lang="en-GB" baseline="0" dirty="0" smtClean="0"/>
              <a:t> with all    ran </a:t>
            </a:r>
            <a:r>
              <a:rPr lang="en-GB" baseline="0" dirty="0" err="1" smtClean="0"/>
              <a:t>Openfiler</a:t>
            </a:r>
            <a:r>
              <a:rPr lang="en-GB" baseline="0" dirty="0" smtClean="0"/>
              <a:t> in production in a small environment for 18 months  </a:t>
            </a:r>
          </a:p>
          <a:p>
            <a:r>
              <a:rPr lang="en-GB" baseline="0" dirty="0" smtClean="0"/>
              <a:t>Talk bout ZFS as foundation for </a:t>
            </a:r>
            <a:r>
              <a:rPr lang="en-GB" baseline="0" dirty="0" err="1" smtClean="0"/>
              <a:t>Nexenta</a:t>
            </a:r>
            <a:r>
              <a:rPr lang="en-GB" baseline="0" dirty="0" smtClean="0"/>
              <a:t>   Wikipedia….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4398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Data</a:t>
            </a:r>
            <a:r>
              <a:rPr lang="en-GB" baseline="0" dirty="0" smtClean="0"/>
              <a:t> integrity -  Every block stored in disk </a:t>
            </a:r>
            <a:r>
              <a:rPr lang="en-GB" baseline="0" dirty="0" err="1" smtClean="0"/>
              <a:t>ssd</a:t>
            </a:r>
            <a:r>
              <a:rPr lang="en-GB" baseline="0" dirty="0" smtClean="0"/>
              <a:t> or ram is </a:t>
            </a:r>
            <a:r>
              <a:rPr lang="en-GB" baseline="0" dirty="0" err="1" smtClean="0"/>
              <a:t>checksummed</a:t>
            </a:r>
            <a:r>
              <a:rPr lang="en-GB" baseline="0" dirty="0" smtClean="0"/>
              <a:t>.    Always checked on read.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8948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Prob</a:t>
            </a:r>
            <a:r>
              <a:rPr lang="en-GB" baseline="0" dirty="0" smtClean="0"/>
              <a:t> overkill  came about as work donated the compute host.   IBM 8xCPU and 48GB ram…..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047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 added an extra storage controller</a:t>
            </a:r>
            <a:r>
              <a:rPr lang="en-GB" baseline="0" dirty="0" smtClean="0"/>
              <a:t> and some SSD’s……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101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D8C1-8390-4ABE-8978-7D6ED4DF3C8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924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008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3785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9062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0641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447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27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5643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46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699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530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1926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4CC97-B23D-4B63-BE3C-D0A271BF0CB9}" type="datetimeFigureOut">
              <a:rPr lang="en-GB" smtClean="0"/>
              <a:t>23/10/2014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C554C-36F1-4A57-9C55-8A0F9EC3AD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8497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mug.com/feedforward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755648"/>
          </a:xfrm>
        </p:spPr>
        <p:txBody>
          <a:bodyPr>
            <a:normAutofit/>
          </a:bodyPr>
          <a:lstStyle/>
          <a:p>
            <a:r>
              <a:rPr lang="en-GB" sz="8000" dirty="0" err="1" smtClean="0"/>
              <a:t>Homelab</a:t>
            </a:r>
            <a:r>
              <a:rPr lang="en-GB" sz="8000" dirty="0" smtClean="0"/>
              <a:t> Storage</a:t>
            </a:r>
            <a:endParaRPr lang="en-GB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63910"/>
            <a:ext cx="9144000" cy="1655762"/>
          </a:xfrm>
        </p:spPr>
        <p:txBody>
          <a:bodyPr/>
          <a:lstStyle/>
          <a:p>
            <a:r>
              <a:rPr lang="en-GB" sz="4800" dirty="0" smtClean="0"/>
              <a:t>And the lessons learnt</a:t>
            </a:r>
          </a:p>
          <a:p>
            <a:r>
              <a:rPr lang="en-GB" sz="3200" dirty="0" smtClean="0"/>
              <a:t>By James </a:t>
            </a:r>
            <a:r>
              <a:rPr lang="en-GB" sz="3200" dirty="0" err="1" smtClean="0"/>
              <a:t>Kilby</a:t>
            </a:r>
            <a:r>
              <a:rPr lang="en-GB" sz="3200" dirty="0" smtClean="0"/>
              <a:t>     @</a:t>
            </a:r>
            <a:r>
              <a:rPr lang="en-GB" sz="3200" dirty="0" err="1" smtClean="0"/>
              <a:t>Jameskilbynet</a:t>
            </a:r>
            <a:endParaRPr lang="en-GB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560" y="1755648"/>
            <a:ext cx="3831129" cy="287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88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Current Platform v3.0    </a:t>
            </a:r>
            <a:r>
              <a:rPr lang="en-GB" dirty="0" err="1" smtClean="0"/>
              <a:t>MegaSAN</a:t>
            </a:r>
            <a:r>
              <a:rPr lang="en-GB" dirty="0" smtClean="0"/>
              <a:t>   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IBM x3550 Server</a:t>
            </a:r>
          </a:p>
          <a:p>
            <a:r>
              <a:rPr lang="en-GB" dirty="0" err="1" smtClean="0"/>
              <a:t>Nexentastore</a:t>
            </a:r>
            <a:r>
              <a:rPr lang="en-GB" dirty="0" smtClean="0"/>
              <a:t> CE 4.X</a:t>
            </a:r>
          </a:p>
          <a:p>
            <a:r>
              <a:rPr lang="en-GB" dirty="0" smtClean="0"/>
              <a:t>2x Quad Core Xeon Processors </a:t>
            </a:r>
          </a:p>
          <a:p>
            <a:r>
              <a:rPr lang="en-GB" dirty="0" smtClean="0"/>
              <a:t>24GB Ram</a:t>
            </a:r>
          </a:p>
          <a:p>
            <a:r>
              <a:rPr lang="en-GB" dirty="0" smtClean="0"/>
              <a:t>2x 15k 72GB SAS  OS disks </a:t>
            </a:r>
          </a:p>
          <a:p>
            <a:r>
              <a:rPr lang="en-GB" dirty="0" smtClean="0"/>
              <a:t>4x 15k 450GB SAS Storage </a:t>
            </a:r>
          </a:p>
          <a:p>
            <a:r>
              <a:rPr lang="en-GB" dirty="0" smtClean="0"/>
              <a:t>1x 64GB SSD as L2ARC</a:t>
            </a:r>
          </a:p>
          <a:p>
            <a:r>
              <a:rPr lang="en-GB" dirty="0" smtClean="0"/>
              <a:t>1x 80GB as ZIL</a:t>
            </a:r>
          </a:p>
          <a:p>
            <a:r>
              <a:rPr lang="en-GB" dirty="0" smtClean="0"/>
              <a:t>4x 1GB </a:t>
            </a:r>
            <a:r>
              <a:rPr lang="en-GB" dirty="0" err="1" smtClean="0"/>
              <a:t>Nics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938" y="1715294"/>
            <a:ext cx="6095047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65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Additional LSI Controller For SSD/ Performance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483394" y="895626"/>
            <a:ext cx="4880070" cy="6506761"/>
          </a:xfrm>
        </p:spPr>
      </p:pic>
    </p:spTree>
    <p:extLst>
      <p:ext uri="{BB962C8B-B14F-4D97-AF65-F5344CB8AC3E}">
        <p14:creationId xmlns:p14="http://schemas.microsoft.com/office/powerpoint/2010/main" val="23804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Architecture of ZFS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1470" y="2227961"/>
            <a:ext cx="5413282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2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Cost of an I/O in CPU time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L1 Cache							3 Cycles</a:t>
            </a:r>
          </a:p>
          <a:p>
            <a:r>
              <a:rPr lang="en-GB" dirty="0" smtClean="0"/>
              <a:t>L2 Cache							14 Cycles</a:t>
            </a:r>
          </a:p>
          <a:p>
            <a:r>
              <a:rPr lang="en-GB" dirty="0" smtClean="0"/>
              <a:t>Ram								250 Cycles</a:t>
            </a:r>
          </a:p>
          <a:p>
            <a:r>
              <a:rPr lang="en-GB" dirty="0" smtClean="0"/>
              <a:t>Disk								41,000,000 Cycles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662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All Disks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2" y="1690688"/>
            <a:ext cx="11986516" cy="3200400"/>
          </a:xfrm>
        </p:spPr>
      </p:pic>
    </p:spTree>
    <p:extLst>
      <p:ext uri="{BB962C8B-B14F-4D97-AF65-F5344CB8AC3E}">
        <p14:creationId xmlns:p14="http://schemas.microsoft.com/office/powerpoint/2010/main" val="380351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Perf1 Layout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02" y="1901952"/>
            <a:ext cx="11436578" cy="4055829"/>
          </a:xfrm>
        </p:spPr>
      </p:pic>
    </p:spTree>
    <p:extLst>
      <p:ext uri="{BB962C8B-B14F-4D97-AF65-F5344CB8AC3E}">
        <p14:creationId xmlns:p14="http://schemas.microsoft.com/office/powerpoint/2010/main" val="2898756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Cache   ARC &amp; L2ARC  (RAM &amp; SSD Cache)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Random I/O typically dominates VMware </a:t>
            </a:r>
            <a:r>
              <a:rPr lang="en-GB" dirty="0" smtClean="0"/>
              <a:t>environment’s This is  </a:t>
            </a:r>
            <a:r>
              <a:rPr lang="en-GB" dirty="0"/>
              <a:t>especially true when using </a:t>
            </a:r>
            <a:r>
              <a:rPr lang="en-GB" dirty="0" smtClean="0"/>
              <a:t>larger pools</a:t>
            </a:r>
          </a:p>
          <a:p>
            <a:r>
              <a:rPr lang="en-GB" dirty="0" smtClean="0"/>
              <a:t>ARC is Ram based caching.  ARC sized at all of your  RAM available after OS (1GB) is loaded.  23GB in my case    </a:t>
            </a:r>
            <a:endParaRPr lang="en-GB" dirty="0"/>
          </a:p>
          <a:p>
            <a:r>
              <a:rPr lang="en-GB" dirty="0"/>
              <a:t>Cache is </a:t>
            </a:r>
            <a:r>
              <a:rPr lang="en-GB" dirty="0" smtClean="0"/>
              <a:t>king, Always be </a:t>
            </a:r>
            <a:r>
              <a:rPr lang="en-GB" dirty="0"/>
              <a:t>aware of your working set size</a:t>
            </a:r>
            <a:r>
              <a:rPr lang="en-GB" dirty="0" smtClean="0"/>
              <a:t>. If it can fit in RAM performance is huge  </a:t>
            </a:r>
            <a:r>
              <a:rPr lang="en-GB" dirty="0"/>
              <a:t>Any I/O served from RAM or SSD means that the disks didn’t need to do it. </a:t>
            </a:r>
            <a:endParaRPr lang="en-GB" dirty="0" smtClean="0"/>
          </a:p>
          <a:p>
            <a:r>
              <a:rPr lang="en-GB" dirty="0" err="1" smtClean="0"/>
              <a:t>Nexenta</a:t>
            </a:r>
            <a:r>
              <a:rPr lang="en-GB" dirty="0" smtClean="0"/>
              <a:t> has advanced caching mechanisms for handling:</a:t>
            </a:r>
          </a:p>
          <a:p>
            <a:pPr marL="0" indent="0">
              <a:buNone/>
            </a:pPr>
            <a:r>
              <a:rPr lang="en-GB" dirty="0" smtClean="0"/>
              <a:t>	Most frequently accessed data</a:t>
            </a:r>
          </a:p>
          <a:p>
            <a:pPr marL="0" indent="0">
              <a:buNone/>
            </a:pPr>
            <a:r>
              <a:rPr lang="en-GB" dirty="0" smtClean="0"/>
              <a:t>	Most recently accessed data</a:t>
            </a:r>
          </a:p>
          <a:p>
            <a:pPr marL="0" indent="0">
              <a:buNone/>
            </a:pPr>
            <a:r>
              <a:rPr lang="en-GB" dirty="0" smtClean="0"/>
              <a:t>	Metadata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984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Nexenta</a:t>
            </a:r>
            <a:r>
              <a:rPr lang="en-GB" dirty="0" smtClean="0"/>
              <a:t> serving 2MB/S with 0 Disk I/O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82" y="2011680"/>
            <a:ext cx="11794435" cy="2743200"/>
          </a:xfrm>
        </p:spPr>
      </p:pic>
    </p:spTree>
    <p:extLst>
      <p:ext uri="{BB962C8B-B14F-4D97-AF65-F5344CB8AC3E}">
        <p14:creationId xmlns:p14="http://schemas.microsoft.com/office/powerpoint/2010/main" val="880350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Hammering the box      ARC and ZIL at work 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21" y="2359152"/>
            <a:ext cx="11978582" cy="2767778"/>
          </a:xfrm>
        </p:spPr>
      </p:pic>
    </p:spTree>
    <p:extLst>
      <p:ext uri="{BB962C8B-B14F-4D97-AF65-F5344CB8AC3E}">
        <p14:creationId xmlns:p14="http://schemas.microsoft.com/office/powerpoint/2010/main" val="284918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Slower disks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does cache effect what you purchase ?</a:t>
            </a:r>
          </a:p>
          <a:p>
            <a:endParaRPr lang="en-GB" dirty="0" smtClean="0"/>
          </a:p>
          <a:p>
            <a:r>
              <a:rPr lang="en-GB" dirty="0" smtClean="0"/>
              <a:t>Can you buy slower cheaper disks and let the caching mechanisms handle the peaks ?</a:t>
            </a:r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Does anyone already do this ?</a:t>
            </a:r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831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Working with VMware since early 2008   ESX(</a:t>
            </a:r>
            <a:r>
              <a:rPr lang="en-GB" dirty="0" err="1" smtClean="0"/>
              <a:t>i</a:t>
            </a:r>
            <a:r>
              <a:rPr lang="en-GB" dirty="0" smtClean="0"/>
              <a:t>)  3.5</a:t>
            </a:r>
          </a:p>
          <a:p>
            <a:r>
              <a:rPr lang="en-GB" dirty="0" smtClean="0"/>
              <a:t>Currently work as a Systems Analyst for Adept4, UK based managed service provider </a:t>
            </a:r>
            <a:endParaRPr lang="en-GB" dirty="0"/>
          </a:p>
          <a:p>
            <a:r>
              <a:rPr lang="en-GB" dirty="0" smtClean="0"/>
              <a:t>Manage an estate of approx. 80 Hosts split across 4 DC’s and customer sites serving global companies.</a:t>
            </a:r>
          </a:p>
          <a:p>
            <a:r>
              <a:rPr lang="en-GB" dirty="0" smtClean="0"/>
              <a:t>Run mini data centre at home </a:t>
            </a:r>
            <a:r>
              <a:rPr lang="en-GB" dirty="0" smtClean="0">
                <a:sym typeface="Wingdings" panose="05000000000000000000" pitchFamily="2" charset="2"/>
              </a:rPr>
              <a:t>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14805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Compression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Compression is handled at the pool </a:t>
            </a:r>
            <a:r>
              <a:rPr lang="en-GB" dirty="0"/>
              <a:t>l</a:t>
            </a:r>
            <a:r>
              <a:rPr lang="en-GB" dirty="0" smtClean="0"/>
              <a:t>evel in </a:t>
            </a:r>
            <a:r>
              <a:rPr lang="en-GB" dirty="0" err="1" smtClean="0"/>
              <a:t>Nexenta</a:t>
            </a:r>
            <a:r>
              <a:rPr lang="en-GB" dirty="0" smtClean="0"/>
              <a:t> </a:t>
            </a:r>
          </a:p>
          <a:p>
            <a:r>
              <a:rPr lang="en-GB" dirty="0" smtClean="0"/>
              <a:t>Recommended to be Always on.  </a:t>
            </a:r>
          </a:p>
          <a:p>
            <a:r>
              <a:rPr lang="en-GB" dirty="0" smtClean="0"/>
              <a:t>Performance usually improves!!!  </a:t>
            </a:r>
          </a:p>
          <a:p>
            <a:r>
              <a:rPr lang="en-GB" dirty="0" smtClean="0"/>
              <a:t>Healthy storage utilisation improvement 30-40% typically  </a:t>
            </a:r>
          </a:p>
          <a:p>
            <a:r>
              <a:rPr lang="en-GB" dirty="0" err="1" smtClean="0"/>
              <a:t>Nexenta</a:t>
            </a:r>
            <a:r>
              <a:rPr lang="en-GB" dirty="0" smtClean="0"/>
              <a:t> 4 introduced compression on L2ARC making ur SSD investment go even further</a:t>
            </a:r>
          </a:p>
        </p:txBody>
      </p:sp>
    </p:spTree>
    <p:extLst>
      <p:ext uri="{BB962C8B-B14F-4D97-AF65-F5344CB8AC3E}">
        <p14:creationId xmlns:p14="http://schemas.microsoft.com/office/powerpoint/2010/main" val="147072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Dedupe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ZFS </a:t>
            </a:r>
            <a:r>
              <a:rPr lang="en-GB" dirty="0" err="1" smtClean="0"/>
              <a:t>Dedupe’s</a:t>
            </a:r>
            <a:r>
              <a:rPr lang="en-GB" dirty="0" smtClean="0"/>
              <a:t>  Inline.</a:t>
            </a:r>
          </a:p>
          <a:p>
            <a:r>
              <a:rPr lang="en-GB" b="1" dirty="0" smtClean="0"/>
              <a:t>Use with Caution!!  </a:t>
            </a:r>
          </a:p>
          <a:p>
            <a:r>
              <a:rPr lang="en-GB" dirty="0" smtClean="0"/>
              <a:t>Some very rough numbers - 30Gb of RAM for every 1TB of </a:t>
            </a:r>
            <a:r>
              <a:rPr lang="en-GB" dirty="0" err="1" smtClean="0"/>
              <a:t>deduped</a:t>
            </a:r>
            <a:r>
              <a:rPr lang="en-GB" dirty="0" smtClean="0"/>
              <a:t> storage if performance is important or 5GB of SSD as L2ARC if performance isn’t critical</a:t>
            </a:r>
          </a:p>
          <a:p>
            <a:r>
              <a:rPr lang="en-GB" dirty="0" smtClean="0"/>
              <a:t>Like compression its handled at the volume level</a:t>
            </a:r>
          </a:p>
          <a:p>
            <a:r>
              <a:rPr lang="en-GB" dirty="0" smtClean="0"/>
              <a:t>Performance of array can be severely effected if not </a:t>
            </a:r>
            <a:r>
              <a:rPr lang="en-GB" dirty="0" err="1" smtClean="0"/>
              <a:t>specced</a:t>
            </a:r>
            <a:r>
              <a:rPr lang="en-GB" dirty="0" smtClean="0"/>
              <a:t> properly</a:t>
            </a:r>
          </a:p>
          <a:p>
            <a:r>
              <a:rPr lang="en-GB" dirty="0" smtClean="0"/>
              <a:t>If enabled can not be turned off easily.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24271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Some Key Lessons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Switching is key  change from a Linksys Switch to HP </a:t>
            </a:r>
            <a:r>
              <a:rPr lang="en-GB" dirty="0" err="1" smtClean="0"/>
              <a:t>Procurve</a:t>
            </a:r>
            <a:r>
              <a:rPr lang="en-GB" dirty="0" smtClean="0"/>
              <a:t> (Both GB) massively changed iSCSI and SMB performance.</a:t>
            </a:r>
          </a:p>
          <a:p>
            <a:r>
              <a:rPr lang="en-GB" dirty="0" smtClean="0"/>
              <a:t>Always try and separate </a:t>
            </a:r>
            <a:r>
              <a:rPr lang="en-GB" dirty="0" err="1" smtClean="0"/>
              <a:t>iscsi</a:t>
            </a:r>
            <a:r>
              <a:rPr lang="en-GB" dirty="0" smtClean="0"/>
              <a:t> traffic wherever possible.    Separate </a:t>
            </a:r>
            <a:r>
              <a:rPr lang="en-GB" dirty="0" err="1" smtClean="0"/>
              <a:t>Nic’s</a:t>
            </a:r>
            <a:r>
              <a:rPr lang="en-GB" dirty="0" smtClean="0"/>
              <a:t> separate switches or VLAN.</a:t>
            </a:r>
          </a:p>
          <a:p>
            <a:r>
              <a:rPr lang="en-GB" dirty="0"/>
              <a:t>HP </a:t>
            </a:r>
            <a:r>
              <a:rPr lang="en-GB" dirty="0" smtClean="0"/>
              <a:t>1810-24G </a:t>
            </a:r>
            <a:r>
              <a:rPr lang="en-GB" dirty="0" err="1" smtClean="0"/>
              <a:t>fanless</a:t>
            </a:r>
            <a:r>
              <a:rPr lang="en-GB" dirty="0" smtClean="0"/>
              <a:t> is perfect </a:t>
            </a:r>
            <a:r>
              <a:rPr lang="en-GB" dirty="0" err="1" smtClean="0"/>
              <a:t>homelab</a:t>
            </a:r>
            <a:r>
              <a:rPr lang="en-GB" dirty="0" smtClean="0"/>
              <a:t> approx. £100 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5367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Hands on labs spec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4x Node HA Design</a:t>
            </a:r>
          </a:p>
          <a:p>
            <a:r>
              <a:rPr lang="en-GB" dirty="0" smtClean="0"/>
              <a:t>144GB Ram Per node</a:t>
            </a:r>
          </a:p>
          <a:p>
            <a:r>
              <a:rPr lang="en-GB" dirty="0" smtClean="0"/>
              <a:t>360x 2TB SATA disks</a:t>
            </a:r>
          </a:p>
          <a:p>
            <a:r>
              <a:rPr lang="en-GB" dirty="0" smtClean="0"/>
              <a:t>8x STEC ZEUS IOPS Modules</a:t>
            </a:r>
          </a:p>
          <a:p>
            <a:r>
              <a:rPr lang="en-GB" dirty="0" smtClean="0"/>
              <a:t>16x ZEUS Ram</a:t>
            </a:r>
          </a:p>
          <a:p>
            <a:r>
              <a:rPr lang="en-GB" dirty="0" smtClean="0"/>
              <a:t>List price for HW/ SW   approx. $325,000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006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Performance achieved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154,000 4k NFS  op/sec  at sub 1m/sec latency</a:t>
            </a:r>
          </a:p>
          <a:p>
            <a:r>
              <a:rPr lang="en-GB" dirty="0" smtClean="0"/>
              <a:t>Highest bandwidth seen 1305 MB/S      928MB read 376MB write</a:t>
            </a:r>
          </a:p>
          <a:p>
            <a:r>
              <a:rPr lang="en-GB" dirty="0" smtClean="0"/>
              <a:t>All done at less than 2ms latency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5355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Next on the list….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Experimentation with Fibre Channel ??</a:t>
            </a:r>
          </a:p>
          <a:p>
            <a:pPr marL="0" indent="0">
              <a:buNone/>
            </a:pPr>
            <a:r>
              <a:rPr lang="en-GB" dirty="0" smtClean="0"/>
              <a:t>Not supported in the Community edition GUI but target mode can be set from the command line.</a:t>
            </a:r>
          </a:p>
          <a:p>
            <a:pPr marL="0" indent="0">
              <a:buNone/>
            </a:pPr>
            <a:r>
              <a:rPr lang="en-GB" dirty="0" smtClean="0"/>
              <a:t>Ridiculously cheap on EBAY!!</a:t>
            </a:r>
          </a:p>
          <a:p>
            <a:r>
              <a:rPr lang="en-GB" dirty="0" err="1" smtClean="0"/>
              <a:t>Infiband</a:t>
            </a:r>
            <a:r>
              <a:rPr lang="en-GB" dirty="0" smtClean="0"/>
              <a:t> is also possible and very cheap  20GB/s   possible at home </a:t>
            </a:r>
          </a:p>
          <a:p>
            <a:r>
              <a:rPr lang="en-GB" dirty="0" smtClean="0"/>
              <a:t>HP VSA Cluster??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072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#</a:t>
            </a:r>
            <a:r>
              <a:rPr lang="en-GB" dirty="0" smtClean="0"/>
              <a:t>Feed4orward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Feedforwarded</a:t>
            </a:r>
            <a:r>
              <a:rPr lang="en-GB" dirty="0" smtClean="0"/>
              <a:t> by Mike </a:t>
            </a:r>
            <a:r>
              <a:rPr lang="en-GB" dirty="0" err="1" smtClean="0"/>
              <a:t>Laverick</a:t>
            </a:r>
            <a:r>
              <a:rPr lang="en-GB" dirty="0" smtClean="0"/>
              <a:t> </a:t>
            </a:r>
          </a:p>
          <a:p>
            <a:endParaRPr lang="en-GB" dirty="0"/>
          </a:p>
          <a:p>
            <a:r>
              <a:rPr lang="en-GB" dirty="0">
                <a:hlinkClick r:id="rId3"/>
              </a:rPr>
              <a:t>http://www.vmug.com/feedforward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316" y="365125"/>
            <a:ext cx="4756317" cy="550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0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Any Questions ??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495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Intro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Reasons for talking about storage</a:t>
            </a:r>
          </a:p>
          <a:p>
            <a:r>
              <a:rPr lang="en-GB" dirty="0" smtClean="0"/>
              <a:t>First steps into </a:t>
            </a:r>
            <a:r>
              <a:rPr lang="en-GB" dirty="0" err="1" smtClean="0"/>
              <a:t>Homelab</a:t>
            </a:r>
            <a:endParaRPr lang="en-GB" dirty="0" smtClean="0"/>
          </a:p>
          <a:p>
            <a:r>
              <a:rPr lang="en-GB" dirty="0" smtClean="0"/>
              <a:t>Later editions </a:t>
            </a:r>
          </a:p>
          <a:p>
            <a:r>
              <a:rPr lang="en-GB" dirty="0" smtClean="0"/>
              <a:t>Tools currently in use</a:t>
            </a:r>
          </a:p>
          <a:p>
            <a:r>
              <a:rPr lang="en-GB" dirty="0" smtClean="0"/>
              <a:t>Lessons and Real world applications.</a:t>
            </a:r>
          </a:p>
          <a:p>
            <a:r>
              <a:rPr lang="en-GB" dirty="0" smtClean="0"/>
              <a:t>Next steps…..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64573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Storage what are your options ??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Roll your own??  </a:t>
            </a:r>
          </a:p>
          <a:p>
            <a:pPr marL="0" indent="0">
              <a:buNone/>
            </a:pPr>
            <a:r>
              <a:rPr lang="en-GB" dirty="0" smtClean="0"/>
              <a:t>Buy </a:t>
            </a:r>
            <a:r>
              <a:rPr lang="en-GB" dirty="0"/>
              <a:t> </a:t>
            </a:r>
            <a:r>
              <a:rPr lang="en-GB" dirty="0" err="1" smtClean="0"/>
              <a:t>Synology</a:t>
            </a:r>
            <a:r>
              <a:rPr lang="en-GB" dirty="0" smtClean="0"/>
              <a:t>, Iomega or similar ?</a:t>
            </a:r>
          </a:p>
          <a:p>
            <a:pPr marL="0" indent="0">
              <a:buNone/>
            </a:pPr>
            <a:r>
              <a:rPr lang="en-GB" dirty="0" smtClean="0"/>
              <a:t>Converged options ??  VSAN or </a:t>
            </a:r>
            <a:r>
              <a:rPr lang="en-GB" dirty="0" err="1" smtClean="0"/>
              <a:t>Nutanix</a:t>
            </a:r>
            <a:r>
              <a:rPr lang="en-GB" dirty="0" smtClean="0"/>
              <a:t> </a:t>
            </a:r>
          </a:p>
          <a:p>
            <a:pPr marL="0" indent="0">
              <a:buNone/>
            </a:pPr>
            <a:r>
              <a:rPr lang="en-GB" dirty="0" smtClean="0"/>
              <a:t>New options all the time …..</a:t>
            </a:r>
          </a:p>
          <a:p>
            <a:pPr marL="0" indent="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What do you do ??</a:t>
            </a:r>
          </a:p>
          <a:p>
            <a:pPr marL="0" indent="0">
              <a:buNone/>
            </a:pPr>
            <a:r>
              <a:rPr lang="en-GB" dirty="0" smtClean="0"/>
              <a:t> 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165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First baby Steps   2009ish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Direct </a:t>
            </a:r>
            <a:r>
              <a:rPr lang="en-GB" dirty="0" smtClean="0"/>
              <a:t>Attached   SATA in VMware host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Upgrade to SCSI Raid with     -WAF   very low</a:t>
            </a:r>
          </a:p>
          <a:p>
            <a:endParaRPr lang="en-GB" dirty="0"/>
          </a:p>
          <a:p>
            <a:r>
              <a:rPr lang="en-GB" dirty="0" smtClean="0"/>
              <a:t>Shared storage required for all the funky features HA, </a:t>
            </a:r>
            <a:r>
              <a:rPr lang="en-GB" dirty="0" err="1" smtClean="0"/>
              <a:t>vMotion</a:t>
            </a:r>
            <a:r>
              <a:rPr lang="en-GB" dirty="0" smtClean="0"/>
              <a:t> </a:t>
            </a:r>
            <a:r>
              <a:rPr lang="en-GB" dirty="0" err="1" smtClean="0"/>
              <a:t>Svmotion</a:t>
            </a:r>
            <a:r>
              <a:rPr lang="en-GB" dirty="0" smtClean="0"/>
              <a:t>, FT </a:t>
            </a:r>
          </a:p>
          <a:p>
            <a:endParaRPr lang="en-GB" dirty="0"/>
          </a:p>
          <a:p>
            <a:r>
              <a:rPr lang="en-GB" dirty="0" smtClean="0"/>
              <a:t>V2 required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211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Shared Storage Route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Tested a few </a:t>
            </a:r>
            <a:r>
              <a:rPr lang="en-GB" dirty="0" err="1" smtClean="0"/>
              <a:t>Opensource</a:t>
            </a:r>
            <a:r>
              <a:rPr lang="en-GB" dirty="0" smtClean="0"/>
              <a:t> options,  finally settled on </a:t>
            </a:r>
            <a:r>
              <a:rPr lang="en-GB" dirty="0" err="1" smtClean="0"/>
              <a:t>Nexenta</a:t>
            </a:r>
            <a:endParaRPr lang="en-GB" dirty="0" smtClean="0"/>
          </a:p>
          <a:p>
            <a:r>
              <a:rPr lang="en-GB" dirty="0" smtClean="0"/>
              <a:t>Built on ZFS foundation</a:t>
            </a:r>
          </a:p>
          <a:p>
            <a:r>
              <a:rPr lang="en-GB" dirty="0" smtClean="0"/>
              <a:t>Web managed</a:t>
            </a:r>
          </a:p>
          <a:p>
            <a:r>
              <a:rPr lang="en-GB" dirty="0" smtClean="0"/>
              <a:t>Promised great performance</a:t>
            </a:r>
          </a:p>
          <a:p>
            <a:r>
              <a:rPr lang="en-GB" dirty="0"/>
              <a:t>Used at </a:t>
            </a:r>
            <a:r>
              <a:rPr lang="en-GB" dirty="0" err="1"/>
              <a:t>VMWorld</a:t>
            </a:r>
            <a:r>
              <a:rPr lang="en-GB" dirty="0"/>
              <a:t> 2011 to run large part of the Hands on Labs</a:t>
            </a:r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434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Nexenta</a:t>
            </a:r>
            <a:r>
              <a:rPr lang="en-GB" dirty="0" smtClean="0"/>
              <a:t> </a:t>
            </a:r>
            <a:r>
              <a:rPr lang="en-GB" dirty="0"/>
              <a:t> </a:t>
            </a:r>
            <a:r>
              <a:rPr lang="en-GB" dirty="0" smtClean="0"/>
              <a:t>SAN/NAS feature set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00728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Thin Provisioning</a:t>
            </a:r>
          </a:p>
          <a:p>
            <a:r>
              <a:rPr lang="en-GB" dirty="0" smtClean="0"/>
              <a:t>Compression</a:t>
            </a:r>
          </a:p>
          <a:p>
            <a:r>
              <a:rPr lang="en-GB" dirty="0" smtClean="0"/>
              <a:t>Inline </a:t>
            </a:r>
            <a:r>
              <a:rPr lang="en-GB" dirty="0" err="1" smtClean="0"/>
              <a:t>Dedupe</a:t>
            </a:r>
            <a:endParaRPr lang="en-GB" dirty="0" smtClean="0"/>
          </a:p>
          <a:p>
            <a:r>
              <a:rPr lang="en-GB" dirty="0" smtClean="0"/>
              <a:t>iSCSI  with fully supported VAAI   </a:t>
            </a:r>
            <a:endParaRPr lang="en-GB" dirty="0"/>
          </a:p>
          <a:p>
            <a:r>
              <a:rPr lang="en-GB" dirty="0" smtClean="0"/>
              <a:t>FC (</a:t>
            </a:r>
            <a:r>
              <a:rPr lang="en-GB" dirty="0"/>
              <a:t>E</a:t>
            </a:r>
            <a:r>
              <a:rPr lang="en-GB" dirty="0" smtClean="0"/>
              <a:t>nterprise edition)</a:t>
            </a:r>
          </a:p>
          <a:p>
            <a:r>
              <a:rPr lang="en-GB" dirty="0" smtClean="0"/>
              <a:t>NFS</a:t>
            </a:r>
          </a:p>
          <a:p>
            <a:r>
              <a:rPr lang="en-GB" dirty="0" smtClean="0"/>
              <a:t>SMB </a:t>
            </a:r>
            <a:endParaRPr lang="en-GB" dirty="0"/>
          </a:p>
          <a:p>
            <a:r>
              <a:rPr lang="en-GB" dirty="0" smtClean="0"/>
              <a:t>FTP</a:t>
            </a:r>
          </a:p>
          <a:p>
            <a:r>
              <a:rPr lang="en-GB" dirty="0" smtClean="0"/>
              <a:t>AD integration </a:t>
            </a:r>
          </a:p>
          <a:p>
            <a:r>
              <a:rPr lang="en-GB" dirty="0" smtClean="0"/>
              <a:t>Built in Snapshots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269992" y="1875354"/>
            <a:ext cx="43007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Data integrity baked in </a:t>
            </a:r>
          </a:p>
          <a:p>
            <a:r>
              <a:rPr lang="en-GB" dirty="0" smtClean="0"/>
              <a:t>ZFS Sync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23129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VSA  --  1</a:t>
            </a:r>
            <a:r>
              <a:rPr lang="en-GB" baseline="30000" dirty="0" smtClean="0"/>
              <a:t>st</a:t>
            </a:r>
            <a:r>
              <a:rPr lang="en-GB" dirty="0" smtClean="0"/>
              <a:t> implementation of </a:t>
            </a:r>
            <a:r>
              <a:rPr lang="en-GB" dirty="0" err="1" smtClean="0"/>
              <a:t>Nexenta</a:t>
            </a:r>
            <a:r>
              <a:rPr lang="en-GB" dirty="0" smtClean="0"/>
              <a:t> as a Virtual Machine  2010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Functionally fine  v3.1.x</a:t>
            </a:r>
            <a:endParaRPr lang="en-GB" dirty="0"/>
          </a:p>
          <a:p>
            <a:r>
              <a:rPr lang="en-GB" dirty="0" err="1" smtClean="0"/>
              <a:t>Perfomance</a:t>
            </a:r>
            <a:r>
              <a:rPr lang="en-GB" dirty="0" smtClean="0"/>
              <a:t> was </a:t>
            </a:r>
            <a:r>
              <a:rPr lang="en-GB" dirty="0" smtClean="0">
                <a:sym typeface="Wingdings" panose="05000000000000000000" pitchFamily="2" charset="2"/>
              </a:rPr>
              <a:t></a:t>
            </a:r>
            <a:endParaRPr lang="en-GB" dirty="0">
              <a:sym typeface="Wingdings" panose="05000000000000000000" pitchFamily="2" charset="2"/>
            </a:endParaRPr>
          </a:p>
          <a:p>
            <a:r>
              <a:rPr lang="en-GB" dirty="0" smtClean="0">
                <a:sym typeface="Wingdings" panose="05000000000000000000" pitchFamily="2" charset="2"/>
              </a:rPr>
              <a:t>Problems with network drivers (e1000 only)   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Random utilisation bug when using multiple cores</a:t>
            </a:r>
            <a:endParaRPr lang="en-GB" dirty="0">
              <a:sym typeface="Wingdings" panose="05000000000000000000" pitchFamily="2" charset="2"/>
            </a:endParaRPr>
          </a:p>
          <a:p>
            <a:r>
              <a:rPr lang="en-GB" dirty="0" smtClean="0">
                <a:sym typeface="Wingdings" panose="05000000000000000000" pitchFamily="2" charset="2"/>
              </a:rPr>
              <a:t>Problems with giving it enough ram and compute in hosts available at the time.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SSD out of budget </a:t>
            </a:r>
          </a:p>
        </p:txBody>
      </p:sp>
    </p:spTree>
    <p:extLst>
      <p:ext uri="{BB962C8B-B14F-4D97-AF65-F5344CB8AC3E}">
        <p14:creationId xmlns:p14="http://schemas.microsoft.com/office/powerpoint/2010/main" val="29101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HP ML110 G5 Host     8gb ram </a:t>
            </a:r>
            <a:endParaRPr lang="en-GB" dirty="0" smtClean="0"/>
          </a:p>
          <a:p>
            <a:r>
              <a:rPr lang="en-GB" dirty="0" smtClean="0"/>
              <a:t>Step change in performance over the VSA </a:t>
            </a:r>
          </a:p>
          <a:p>
            <a:r>
              <a:rPr lang="en-GB" dirty="0" smtClean="0"/>
              <a:t>2x 500Gb SATA disks in a mirror.</a:t>
            </a:r>
          </a:p>
          <a:p>
            <a:r>
              <a:rPr lang="en-GB" dirty="0" smtClean="0"/>
              <a:t>Performance was acceptable  but not exceptional…..</a:t>
            </a:r>
          </a:p>
          <a:p>
            <a:endParaRPr lang="en-GB" dirty="0"/>
          </a:p>
          <a:p>
            <a:r>
              <a:rPr lang="en-GB" dirty="0" smtClean="0"/>
              <a:t>Performance could have been improved with an SSD as a ZIL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83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12100</TotalTime>
  <Words>1213</Words>
  <Application>Microsoft Office PowerPoint</Application>
  <PresentationFormat>Widescreen</PresentationFormat>
  <Paragraphs>208</Paragraphs>
  <Slides>27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Wingdings</vt:lpstr>
      <vt:lpstr>Office Theme</vt:lpstr>
      <vt:lpstr>Homelab Storage</vt:lpstr>
      <vt:lpstr>About me</vt:lpstr>
      <vt:lpstr>Intro </vt:lpstr>
      <vt:lpstr>Storage what are your options ??</vt:lpstr>
      <vt:lpstr>First baby Steps   2009ish</vt:lpstr>
      <vt:lpstr>Shared Storage Route</vt:lpstr>
      <vt:lpstr>Nexenta  SAN/NAS feature set </vt:lpstr>
      <vt:lpstr>VSA  --  1st implementation of Nexenta as a Virtual Machine  2010</vt:lpstr>
      <vt:lpstr>V2</vt:lpstr>
      <vt:lpstr>Current Platform v3.0    MegaSAN    </vt:lpstr>
      <vt:lpstr>Additional LSI Controller For SSD/ Performance</vt:lpstr>
      <vt:lpstr>Architecture of ZFS </vt:lpstr>
      <vt:lpstr>The Cost of an I/O in CPU time</vt:lpstr>
      <vt:lpstr>All Disks</vt:lpstr>
      <vt:lpstr>Perf1 Layout</vt:lpstr>
      <vt:lpstr>Cache   ARC &amp; L2ARC  (RAM &amp; SSD Cache)</vt:lpstr>
      <vt:lpstr>Nexenta serving 2MB/S with 0 Disk I/O</vt:lpstr>
      <vt:lpstr>Hammering the box      ARC and ZIL at work </vt:lpstr>
      <vt:lpstr>Slower disks </vt:lpstr>
      <vt:lpstr>Compression </vt:lpstr>
      <vt:lpstr>Dedupe</vt:lpstr>
      <vt:lpstr>Some Key Lessons</vt:lpstr>
      <vt:lpstr>Hands on labs spec</vt:lpstr>
      <vt:lpstr>Performance achieved</vt:lpstr>
      <vt:lpstr>Next on the list….</vt:lpstr>
      <vt:lpstr>#Feed4orward</vt:lpstr>
      <vt:lpstr>Any Questions ??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Homelab Storage</dc:title>
  <dc:creator>JKWIN7</dc:creator>
  <cp:lastModifiedBy>JKWIN7</cp:lastModifiedBy>
  <cp:revision>115</cp:revision>
  <dcterms:created xsi:type="dcterms:W3CDTF">2014-05-21T20:23:15Z</dcterms:created>
  <dcterms:modified xsi:type="dcterms:W3CDTF">2014-10-24T11:34:23Z</dcterms:modified>
</cp:coreProperties>
</file>

<file path=docProps/thumbnail.jpeg>
</file>